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8" r:id="rId7"/>
    <p:sldId id="283" r:id="rId8"/>
    <p:sldId id="284" r:id="rId9"/>
    <p:sldId id="285" r:id="rId10"/>
    <p:sldId id="290" r:id="rId11"/>
    <p:sldId id="291" r:id="rId12"/>
    <p:sldId id="292" r:id="rId13"/>
    <p:sldId id="293" r:id="rId14"/>
    <p:sldId id="297" r:id="rId15"/>
    <p:sldId id="300" r:id="rId16"/>
    <p:sldId id="298" r:id="rId17"/>
    <p:sldId id="299" r:id="rId18"/>
    <p:sldId id="301" r:id="rId19"/>
    <p:sldId id="304" r:id="rId20"/>
    <p:sldId id="302" r:id="rId21"/>
    <p:sldId id="303" r:id="rId22"/>
    <p:sldId id="305" r:id="rId23"/>
    <p:sldId id="306" r:id="rId24"/>
    <p:sldId id="286" r:id="rId25"/>
    <p:sldId id="287" r:id="rId26"/>
    <p:sldId id="288" r:id="rId27"/>
    <p:sldId id="289" r:id="rId28"/>
    <p:sldId id="269" r:id="rId29"/>
    <p:sldId id="270" r:id="rId30"/>
    <p:sldId id="294" r:id="rId31"/>
    <p:sldId id="295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5" autoAdjust="0"/>
    <p:restoredTop sz="94702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за учебный год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 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</c:v>
                </c:pt>
                <c:pt idx="1">
                  <c:v>71</c:v>
                </c:pt>
                <c:pt idx="2">
                  <c:v>75.5</c:v>
                </c:pt>
                <c:pt idx="3">
                  <c:v>75.5</c:v>
                </c:pt>
                <c:pt idx="4">
                  <c:v>50</c:v>
                </c:pt>
                <c:pt idx="5">
                  <c:v>50</c:v>
                </c:pt>
                <c:pt idx="6">
                  <c:v>30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заболеваемость 19 %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25</c:v>
                </c:pt>
                <c:pt idx="6">
                  <c:v>11</c:v>
                </c:pt>
              </c:numCache>
            </c:numRef>
          </c:val>
        </c:ser>
        <c:axId val="47492096"/>
        <c:axId val="47510272"/>
      </c:barChart>
      <c:catAx>
        <c:axId val="47492096"/>
        <c:scaling>
          <c:orientation val="minMax"/>
        </c:scaling>
        <c:axPos val="b"/>
        <c:tickLblPos val="nextTo"/>
        <c:crossAx val="47510272"/>
        <c:crosses val="autoZero"/>
        <c:auto val="1"/>
        <c:lblAlgn val="ctr"/>
        <c:lblOffset val="100"/>
      </c:catAx>
      <c:valAx>
        <c:axId val="47510272"/>
        <c:scaling>
          <c:orientation val="minMax"/>
        </c:scaling>
        <c:axPos val="l"/>
        <c:majorGridlines/>
        <c:numFmt formatCode="General" sourceLinked="1"/>
        <c:tickLblPos val="nextTo"/>
        <c:crossAx val="47492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8" y="-87"/>
            <a:ext cx="9143999" cy="682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799" y="62068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Аналитический отчет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552728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Воспитателей 2-ой младшей группы за 2019-2020 </a:t>
            </a:r>
            <a:r>
              <a:rPr lang="ru-RU" b="1" i="1" dirty="0" err="1" smtClean="0">
                <a:solidFill>
                  <a:srgbClr val="00B050"/>
                </a:solidFill>
              </a:rPr>
              <a:t>уч.год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200" dirty="0" smtClean="0">
                <a:solidFill>
                  <a:srgbClr val="FF0000"/>
                </a:solidFill>
              </a:rPr>
              <a:t>Подготовили: воспитатели МБДОУ д/с «</a:t>
            </a:r>
            <a:r>
              <a:rPr lang="ru-RU" sz="2200" dirty="0" err="1" smtClean="0">
                <a:solidFill>
                  <a:srgbClr val="FF0000"/>
                </a:solidFill>
              </a:rPr>
              <a:t>Дамырак</a:t>
            </a:r>
            <a:r>
              <a:rPr lang="ru-RU" sz="2200" dirty="0" smtClean="0">
                <a:solidFill>
                  <a:srgbClr val="FF0000"/>
                </a:solidFill>
              </a:rPr>
              <a:t>»   </a:t>
            </a:r>
            <a:r>
              <a:rPr lang="ru-RU" sz="2200" dirty="0" err="1" smtClean="0">
                <a:solidFill>
                  <a:srgbClr val="FF0000"/>
                </a:solidFill>
              </a:rPr>
              <a:t>Доптан</a:t>
            </a:r>
            <a:r>
              <a:rPr lang="ru-RU" sz="2200" dirty="0" smtClean="0">
                <a:solidFill>
                  <a:srgbClr val="FF0000"/>
                </a:solidFill>
              </a:rPr>
              <a:t> А.В., </a:t>
            </a:r>
            <a:r>
              <a:rPr lang="ru-RU" sz="2200" dirty="0" err="1" smtClean="0">
                <a:solidFill>
                  <a:srgbClr val="FF0000"/>
                </a:solidFill>
              </a:rPr>
              <a:t>Дукар</a:t>
            </a:r>
            <a:r>
              <a:rPr lang="ru-RU" sz="2200" dirty="0" smtClean="0">
                <a:solidFill>
                  <a:srgbClr val="FF0000"/>
                </a:solidFill>
              </a:rPr>
              <a:t> Д.А.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4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9778" y="285728"/>
            <a:ext cx="4524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/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928671"/>
            <a:ext cx="2286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Аппликация 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Рисование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Лепка</a:t>
            </a:r>
            <a:endParaRPr lang="ru-RU" sz="2000" dirty="0">
              <a:latin typeface="Cambria"/>
            </a:endParaRPr>
          </a:p>
        </p:txBody>
      </p:sp>
      <p:pic>
        <p:nvPicPr>
          <p:cNvPr id="1028" name="Picture 4" descr="C:\Users\Alina\Pictures\2020 чылдын тел чуруктары\IMG_20200124_093653_BURST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2204921" cy="1653691"/>
          </a:xfrm>
          <a:prstGeom prst="rect">
            <a:avLst/>
          </a:prstGeom>
          <a:noFill/>
        </p:spPr>
      </p:pic>
      <p:pic>
        <p:nvPicPr>
          <p:cNvPr id="1029" name="Picture 5" descr="C:\Users\Alina\Pictures\2020 чылдын тел чуруктары\шокар дагаа\IMG-b54d37a0077c8ab418b2f49543cadaf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86058"/>
            <a:ext cx="2428860" cy="18216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0430" y="2928934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 </a:t>
            </a:r>
            <a:r>
              <a:rPr lang="ru-RU" dirty="0" smtClean="0"/>
              <a:t>развитие творческих способностей, закрепление основных цветов спектра и их оттенков; поддержание и развитие у ребенка интереса к изобразительной деятельности; формирование навыков изобразительной деятельности; воспитание эстетических чувств.</a:t>
            </a:r>
            <a:endParaRPr lang="ru-RU" dirty="0"/>
          </a:p>
        </p:txBody>
      </p:sp>
      <p:pic>
        <p:nvPicPr>
          <p:cNvPr id="1030" name="Picture 6" descr="C:\Users\Alina\Pictures\2020 чылдын тел чуруктары\вайбер чуруктары\IMG-963566ec0142c98f187deec7e2310b0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928670"/>
            <a:ext cx="2357454" cy="1768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3019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/>
              </a:rPr>
              <a:t>Основы безопасности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857233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chemeClr val="tx1">
                  <a:lumMod val="75000"/>
                </a:schemeClr>
              </a:buClr>
              <a:buNone/>
            </a:pPr>
            <a:r>
              <a:rPr lang="ru-RU" sz="1400" dirty="0" smtClean="0"/>
              <a:t>Очень много внимания уделяется формированию основам безопасности, например, как вести себя в случае неосторожного обращения с огнем или электроприборами; правилам проведения с незнакомыми людьми; правилам дорожного движения и поведения на улице; сигналам светофора; специальный транспорт; правила поведения в общественном транспорте.</a:t>
            </a:r>
            <a:endParaRPr lang="ru-RU" sz="1400" dirty="0">
              <a:latin typeface="Cambria"/>
            </a:endParaRPr>
          </a:p>
        </p:txBody>
      </p:sp>
      <p:pic>
        <p:nvPicPr>
          <p:cNvPr id="2050" name="Picture 2" descr="C:\Users\Alina\Pictures\группага\Screenshot_20200525_174001_com.viber.voip.jpg"/>
          <p:cNvPicPr>
            <a:picLocks noChangeAspect="1" noChangeArrowheads="1"/>
          </p:cNvPicPr>
          <p:nvPr/>
        </p:nvPicPr>
        <p:blipFill>
          <a:blip r:embed="rId3" cstate="print"/>
          <a:srcRect l="-1" t="28906" b="28125"/>
          <a:stretch>
            <a:fillRect/>
          </a:stretch>
        </p:blipFill>
        <p:spPr bwMode="auto">
          <a:xfrm>
            <a:off x="5572132" y="1071546"/>
            <a:ext cx="2428856" cy="1855383"/>
          </a:xfrm>
          <a:prstGeom prst="rect">
            <a:avLst/>
          </a:prstGeom>
          <a:noFill/>
        </p:spPr>
      </p:pic>
      <p:pic>
        <p:nvPicPr>
          <p:cNvPr id="2051" name="Picture 3" descr="C:\Users\Alina\Pictures\группага\Screenshot_20200525_174057_com.viber.voip.jpg"/>
          <p:cNvPicPr>
            <a:picLocks noChangeAspect="1" noChangeArrowheads="1"/>
          </p:cNvPicPr>
          <p:nvPr/>
        </p:nvPicPr>
        <p:blipFill>
          <a:blip r:embed="rId4" cstate="print"/>
          <a:srcRect t="28906" b="35156"/>
          <a:stretch>
            <a:fillRect/>
          </a:stretch>
        </p:blipFill>
        <p:spPr bwMode="auto">
          <a:xfrm>
            <a:off x="1357290" y="2786058"/>
            <a:ext cx="2683566" cy="1714512"/>
          </a:xfrm>
          <a:prstGeom prst="rect">
            <a:avLst/>
          </a:prstGeom>
          <a:noFill/>
        </p:spPr>
      </p:pic>
      <p:pic>
        <p:nvPicPr>
          <p:cNvPr id="2052" name="Picture 4" descr="C:\Users\Alina\Pictures\группага\Screenshot_20200525_174108_com.viber.voip.jpg"/>
          <p:cNvPicPr>
            <a:picLocks noChangeAspect="1" noChangeArrowheads="1"/>
          </p:cNvPicPr>
          <p:nvPr/>
        </p:nvPicPr>
        <p:blipFill>
          <a:blip r:embed="rId5" cstate="print"/>
          <a:srcRect t="28515" b="13281"/>
          <a:stretch>
            <a:fillRect/>
          </a:stretch>
        </p:blipFill>
        <p:spPr bwMode="auto">
          <a:xfrm>
            <a:off x="4286248" y="3000372"/>
            <a:ext cx="2214542" cy="229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8149" y="285728"/>
            <a:ext cx="260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/>
              </a:rPr>
              <a:t>Физическое развитие</a:t>
            </a:r>
            <a:endParaRPr lang="ru-RU" dirty="0"/>
          </a:p>
        </p:txBody>
      </p:sp>
      <p:pic>
        <p:nvPicPr>
          <p:cNvPr id="6146" name="Picture 2" descr="C:\Users\Alina\Pictures\2020 чылдын тел чуруктары\вайбер чуруктары\IMG-9bd6665b7ddaf1f369d353abf6fe2cf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190765" cy="1643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500173"/>
            <a:ext cx="3214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600" dirty="0" smtClean="0"/>
              <a:t>Задачи: закреплять умение прыгать на двух ногах на месте; закреплять навыки ползания, лазанья, разнообразные действия с мячом (брать, держать, переносить, класть, бросать, катать); закреплять умение ходить и бегать, не наталкиваясь друг на друга, с согласованными, свободными движениями рук и ног.</a:t>
            </a:r>
            <a:endParaRPr lang="ru-RU" sz="1600" dirty="0"/>
          </a:p>
        </p:txBody>
      </p:sp>
      <p:pic>
        <p:nvPicPr>
          <p:cNvPr id="6147" name="Picture 3" descr="C:\Users\Alina\Pictures\2020 чылдын тел чуруктары\вайбер чуруктары\IMG-3ea57b6759065fcb6dcfd8d4a4ad7a59-V.jpg"/>
          <p:cNvPicPr>
            <a:picLocks noChangeAspect="1" noChangeArrowheads="1"/>
          </p:cNvPicPr>
          <p:nvPr/>
        </p:nvPicPr>
        <p:blipFill>
          <a:blip r:embed="rId4" cstate="print"/>
          <a:srcRect l="5325" t="20473" b="12139"/>
          <a:stretch>
            <a:fillRect/>
          </a:stretch>
        </p:blipFill>
        <p:spPr bwMode="auto">
          <a:xfrm>
            <a:off x="2428860" y="3429000"/>
            <a:ext cx="164307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255" y="357166"/>
            <a:ext cx="3383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/>
              </a:rPr>
              <a:t>Патриотическое воспитание</a:t>
            </a:r>
            <a:endParaRPr lang="ru-RU" dirty="0"/>
          </a:p>
        </p:txBody>
      </p:sp>
      <p:pic>
        <p:nvPicPr>
          <p:cNvPr id="8194" name="Picture 2" descr="C:\Users\Alina\Pictures\группага\Screenshot_20200525_173943_com.viber.voip.jpg"/>
          <p:cNvPicPr>
            <a:picLocks noChangeAspect="1" noChangeArrowheads="1"/>
          </p:cNvPicPr>
          <p:nvPr/>
        </p:nvPicPr>
        <p:blipFill>
          <a:blip r:embed="rId3"/>
          <a:srcRect l="-694" t="29297" b="28906"/>
          <a:stretch>
            <a:fillRect/>
          </a:stretch>
        </p:blipFill>
        <p:spPr bwMode="auto">
          <a:xfrm>
            <a:off x="2285984" y="1285860"/>
            <a:ext cx="4786310" cy="3531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438" y="357166"/>
            <a:ext cx="4928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Изготовили плакат на тему самоизоляция, с </a:t>
            </a:r>
            <a:r>
              <a:rPr lang="ru-RU" i="1" dirty="0" err="1" smtClean="0"/>
              <a:t>хештегом</a:t>
            </a:r>
            <a:r>
              <a:rPr lang="ru-RU" i="1" dirty="0" smtClean="0"/>
              <a:t> ##Сидим </a:t>
            </a:r>
            <a:r>
              <a:rPr lang="ru-RU" i="1" dirty="0" err="1" smtClean="0"/>
              <a:t>дома#</a:t>
            </a:r>
            <a:r>
              <a:rPr lang="ru-RU" i="1" dirty="0" smtClean="0"/>
              <a:t> (апрель)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3" name="Picture 1" descr="C:\Users\Alina\Pictures\IMG-b7ef408122bdc8e42680109f3ded37c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2976" y="1357298"/>
            <a:ext cx="1803770" cy="2405026"/>
          </a:xfrm>
          <a:prstGeom prst="rect">
            <a:avLst/>
          </a:prstGeom>
          <a:noFill/>
        </p:spPr>
      </p:pic>
      <p:pic>
        <p:nvPicPr>
          <p:cNvPr id="13315" name="Picture 3" descr="C:\Users\Alina\Pictures\IMG-d01b10b552c20763bb39bb94662ffc0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1875218" cy="3333720"/>
          </a:xfrm>
          <a:prstGeom prst="rect">
            <a:avLst/>
          </a:prstGeom>
          <a:noFill/>
        </p:spPr>
      </p:pic>
      <p:pic>
        <p:nvPicPr>
          <p:cNvPr id="13316" name="Picture 4" descr="C:\Users\Alina\Pictures\IMG-09cc3331399e985ae825bfb136b2533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00174"/>
            <a:ext cx="2178819" cy="290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0589" y="428604"/>
            <a:ext cx="3042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Сидим дома и занимаемся </a:t>
            </a:r>
            <a:endParaRPr lang="ru-RU" dirty="0"/>
          </a:p>
        </p:txBody>
      </p:sp>
      <p:pic>
        <p:nvPicPr>
          <p:cNvPr id="10241" name="Picture 1" descr="C:\Users\Alina\Pictures\IMG-5e3381d38729ccc25e21469df6077c3c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1559702" cy="3119404"/>
          </a:xfrm>
          <a:prstGeom prst="rect">
            <a:avLst/>
          </a:prstGeom>
          <a:noFill/>
        </p:spPr>
      </p:pic>
      <p:pic>
        <p:nvPicPr>
          <p:cNvPr id="10242" name="Picture 2" descr="C:\Users\Alina\Pictures\IMG-25e934ee3516aa9eafa6c56c28604ea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357298"/>
            <a:ext cx="2412963" cy="1357292"/>
          </a:xfrm>
          <a:prstGeom prst="rect">
            <a:avLst/>
          </a:prstGeom>
          <a:noFill/>
        </p:spPr>
      </p:pic>
      <p:pic>
        <p:nvPicPr>
          <p:cNvPr id="10243" name="Picture 3" descr="C:\Users\Alina\Pictures\IMG-0c85450ff2fa4fe980f0116afa4cd46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00372"/>
            <a:ext cx="2666965" cy="1500168"/>
          </a:xfrm>
          <a:prstGeom prst="rect">
            <a:avLst/>
          </a:prstGeom>
          <a:noFill/>
        </p:spPr>
      </p:pic>
      <p:pic>
        <p:nvPicPr>
          <p:cNvPr id="10244" name="Picture 4" descr="C:\Users\Alina\Pictures\IMG-814666b1d077b34bb3378e33b4bd7a7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571612"/>
            <a:ext cx="2125241" cy="2833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Alina\Pictures\IMG-330fcedc6c62cc8b1e550e5b30c71dc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3115019" cy="21240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8755" y="285728"/>
            <a:ext cx="286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Сидим дома и занимаемся </a:t>
            </a:r>
            <a:endParaRPr lang="ru-RU" dirty="0"/>
          </a:p>
        </p:txBody>
      </p:sp>
      <p:pic>
        <p:nvPicPr>
          <p:cNvPr id="12290" name="Picture 2" descr="C:\Users\Alina\Pictures\IMG-7077b7b729caa7b59159271ad13f2ce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00108"/>
            <a:ext cx="1676819" cy="2262150"/>
          </a:xfrm>
          <a:prstGeom prst="rect">
            <a:avLst/>
          </a:prstGeom>
          <a:noFill/>
        </p:spPr>
      </p:pic>
      <p:pic>
        <p:nvPicPr>
          <p:cNvPr id="12291" name="Picture 3" descr="C:\Users\Alina\Pictures\уруглареын чуруктары амоизоляцяга\IMG-d04869c6951861cf276e6c4bc3b75b2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3357562"/>
            <a:ext cx="1589456" cy="2119274"/>
          </a:xfrm>
          <a:prstGeom prst="rect">
            <a:avLst/>
          </a:prstGeom>
          <a:noFill/>
        </p:spPr>
      </p:pic>
      <p:pic>
        <p:nvPicPr>
          <p:cNvPr id="12292" name="Picture 4" descr="C:\Users\Alina\Pictures\уруглареын чуруктары амоизоляцяга\IMG-f967c6d3942f33778cd759a4abaac09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429000"/>
            <a:ext cx="1553737" cy="207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6549" y="285728"/>
            <a:ext cx="9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 Мая </a:t>
            </a:r>
            <a:endParaRPr lang="ru-RU" dirty="0"/>
          </a:p>
        </p:txBody>
      </p:sp>
      <p:pic>
        <p:nvPicPr>
          <p:cNvPr id="11265" name="Picture 1" descr="C:\Users\Alina\Pictures\уруглареын чуруктары амоизоляцяга\IMG-d4365d4dd7b28411eb3607f3c9c4a14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42928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4205" y="214290"/>
            <a:ext cx="274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«Георгиевская ленточка»</a:t>
            </a:r>
            <a:endParaRPr lang="ru-RU" dirty="0"/>
          </a:p>
        </p:txBody>
      </p:sp>
      <p:pic>
        <p:nvPicPr>
          <p:cNvPr id="44034" name="Picture 2" descr="C:\Users\Alina\Pictures\уруглареын чуруктары амоизоляцяга\IMG-1f1a765245fdd268949e755fd9d86c0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1964505" cy="2619340"/>
          </a:xfrm>
          <a:prstGeom prst="rect">
            <a:avLst/>
          </a:prstGeom>
          <a:noFill/>
        </p:spPr>
      </p:pic>
      <p:pic>
        <p:nvPicPr>
          <p:cNvPr id="44035" name="Picture 3" descr="C:\Users\Alina\Pictures\уруглареын чуруктары амоизоляцяга\IMG-1212f2c4c93766511d9eb8244f28d78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2125241" cy="2833654"/>
          </a:xfrm>
          <a:prstGeom prst="rect">
            <a:avLst/>
          </a:prstGeom>
          <a:noFill/>
        </p:spPr>
      </p:pic>
      <p:pic>
        <p:nvPicPr>
          <p:cNvPr id="44036" name="Picture 4" descr="C:\Users\Alina\Pictures\уруглареын чуруктары амоизоляцяга\IMG-e6d01c62c198aa4f749cf714064afe9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500174"/>
            <a:ext cx="2125241" cy="2833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Users\Alina\Pictures\24.05.2020\IMG-2b3b6ebc9974c572da41e204adade9c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1497333" cy="28241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99509" y="357166"/>
            <a:ext cx="274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«Георгиевская ленточка»</a:t>
            </a:r>
            <a:endParaRPr lang="ru-RU" dirty="0"/>
          </a:p>
        </p:txBody>
      </p:sp>
      <p:pic>
        <p:nvPicPr>
          <p:cNvPr id="45059" name="Picture 3" descr="C:\Users\Alina\Pictures\уруглареын чуруктары амоизоляцяга\IMG-48f101c71337833098b650ce53a4e183-V.jpg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3357554" y="1000108"/>
            <a:ext cx="1714496" cy="2571744"/>
          </a:xfrm>
          <a:prstGeom prst="rect">
            <a:avLst/>
          </a:prstGeom>
          <a:noFill/>
        </p:spPr>
      </p:pic>
      <p:pic>
        <p:nvPicPr>
          <p:cNvPr id="2050" name="Picture 2" descr="C:\Users\Alina\Pictures\24.05.2020\IMG-abf3d3e894e22fdb730f0c414fa582f6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14422"/>
            <a:ext cx="1687705" cy="3000364"/>
          </a:xfrm>
          <a:prstGeom prst="rect">
            <a:avLst/>
          </a:prstGeom>
          <a:noFill/>
        </p:spPr>
      </p:pic>
      <p:pic>
        <p:nvPicPr>
          <p:cNvPr id="2051" name="Picture 3" descr="C:\Users\Alina\Pictures\24.05.2020\IMG-1dfde1adb66fde72834cfc953c4dcf5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643314"/>
            <a:ext cx="1607310" cy="214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ambria"/>
              </a:rPr>
              <a:t>Списочный состав – 15 человека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5984" y="2071678"/>
            <a:ext cx="5400600" cy="40653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7 девочек       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8 мальчиков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3174" y="3000372"/>
            <a:ext cx="3167743" cy="3018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6380" y="1785926"/>
            <a:ext cx="20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</a:pPr>
            <a:endParaRPr lang="ru-RU" dirty="0" smtClean="0">
              <a:solidFill>
                <a:srgbClr val="0070C0"/>
              </a:solidFill>
              <a:latin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86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7251" y="357166"/>
            <a:ext cx="190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«Окна Победы»  </a:t>
            </a:r>
            <a:endParaRPr lang="ru-RU" dirty="0"/>
          </a:p>
        </p:txBody>
      </p:sp>
      <p:pic>
        <p:nvPicPr>
          <p:cNvPr id="41986" name="Picture 2" descr="C:\Users\Alina\Pictures\уруглареын чуруктары амоизоляцяга\IMG-2e406142ee9ceefff59d8ded81ad00e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2476496" cy="1857372"/>
          </a:xfrm>
          <a:prstGeom prst="rect">
            <a:avLst/>
          </a:prstGeom>
          <a:noFill/>
        </p:spPr>
      </p:pic>
      <p:pic>
        <p:nvPicPr>
          <p:cNvPr id="41987" name="Picture 3" descr="C:\Users\Alina\Pictures\уруглареын чуруктары амоизоляцяга\IMG-c8b3eb1e34f7eb44c068979563421b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2"/>
            <a:ext cx="1318834" cy="1928826"/>
          </a:xfrm>
          <a:prstGeom prst="rect">
            <a:avLst/>
          </a:prstGeom>
          <a:noFill/>
        </p:spPr>
      </p:pic>
      <p:pic>
        <p:nvPicPr>
          <p:cNvPr id="41988" name="Picture 4" descr="C:\Users\Alina\Pictures\уруглареын чуруктары амоизоляцяга\IMG-48f101c71337833098b650ce53a4e18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14422"/>
            <a:ext cx="2833653" cy="2125240"/>
          </a:xfrm>
          <a:prstGeom prst="rect">
            <a:avLst/>
          </a:prstGeom>
          <a:noFill/>
        </p:spPr>
      </p:pic>
      <p:pic>
        <p:nvPicPr>
          <p:cNvPr id="41989" name="Picture 5" descr="C:\Users\Alina\Pictures\24.05.2020\IMG-6683b3524d15e275a1b25d2763bafb2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357562"/>
            <a:ext cx="1750191" cy="2333588"/>
          </a:xfrm>
          <a:prstGeom prst="rect">
            <a:avLst/>
          </a:prstGeom>
          <a:noFill/>
        </p:spPr>
      </p:pic>
      <p:pic>
        <p:nvPicPr>
          <p:cNvPr id="41990" name="Picture 6" descr="C:\Users\Alina\Pictures\группага\Screenshot_20200525_194804_com.viber.voip.jpg"/>
          <p:cNvPicPr>
            <a:picLocks noChangeAspect="1" noChangeArrowheads="1"/>
          </p:cNvPicPr>
          <p:nvPr/>
        </p:nvPicPr>
        <p:blipFill>
          <a:blip r:embed="rId7" cstate="print"/>
          <a:srcRect l="1389" t="29297" b="29687"/>
          <a:stretch>
            <a:fillRect/>
          </a:stretch>
        </p:blipFill>
        <p:spPr bwMode="auto">
          <a:xfrm>
            <a:off x="4500562" y="3500438"/>
            <a:ext cx="241527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C:\Users\Alina\Pictures\группага\Screenshot_20200525_194740_com.viber.voip.jpg"/>
          <p:cNvPicPr>
            <a:picLocks noChangeAspect="1" noChangeArrowheads="1"/>
          </p:cNvPicPr>
          <p:nvPr/>
        </p:nvPicPr>
        <p:blipFill>
          <a:blip r:embed="rId3" cstate="print"/>
          <a:srcRect l="-1" t="12500" b="13281"/>
          <a:stretch>
            <a:fillRect/>
          </a:stretch>
        </p:blipFill>
        <p:spPr bwMode="auto">
          <a:xfrm>
            <a:off x="1214414" y="1071546"/>
            <a:ext cx="2357417" cy="31104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6105" y="214290"/>
            <a:ext cx="185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«Окна Победы»  </a:t>
            </a:r>
            <a:endParaRPr lang="ru-RU" dirty="0"/>
          </a:p>
        </p:txBody>
      </p:sp>
      <p:pic>
        <p:nvPicPr>
          <p:cNvPr id="43011" name="Picture 3" descr="C:\Users\Alina\Pictures\группага\Screenshot_20200519_223419_com.huawei.himovie.overseas.jpg"/>
          <p:cNvPicPr>
            <a:picLocks noChangeAspect="1" noChangeArrowheads="1"/>
          </p:cNvPicPr>
          <p:nvPr/>
        </p:nvPicPr>
        <p:blipFill>
          <a:blip r:embed="rId4" cstate="print"/>
          <a:srcRect l="3472" t="32422" b="28906"/>
          <a:stretch>
            <a:fillRect/>
          </a:stretch>
        </p:blipFill>
        <p:spPr bwMode="auto">
          <a:xfrm>
            <a:off x="4357686" y="1000108"/>
            <a:ext cx="2808441" cy="2000264"/>
          </a:xfrm>
          <a:prstGeom prst="rect">
            <a:avLst/>
          </a:prstGeom>
          <a:noFill/>
        </p:spPr>
      </p:pic>
      <p:pic>
        <p:nvPicPr>
          <p:cNvPr id="43012" name="Picture 4" descr="C:\Users\Alina\Pictures\уруглареын чуруктары амоизоляцяга\IMG_20200505_160805_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357562"/>
            <a:ext cx="2214542" cy="2214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223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семейный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</a:t>
            </a:r>
            <a:endParaRPr lang="ru-RU" dirty="0"/>
          </a:p>
        </p:txBody>
      </p:sp>
      <p:pic>
        <p:nvPicPr>
          <p:cNvPr id="3074" name="Picture 2" descr="C:\Users\Alina\Pictures\24.05.2020\IMG-3ac66c9a5d21e7b4eab85012ed18382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2232398" cy="2976530"/>
          </a:xfrm>
          <a:prstGeom prst="rect">
            <a:avLst/>
          </a:prstGeom>
          <a:noFill/>
        </p:spPr>
      </p:pic>
      <p:pic>
        <p:nvPicPr>
          <p:cNvPr id="3077" name="Picture 5" descr="C:\Users\Alina\Pictures\24.05.2020\IMG-a77e2b0fb6647d5269015b790abf322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2643146" cy="2643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lina\Pictures\24.05.2020\IMG-8175ce24fa796d961187fa47b8adef0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2059420" cy="2274032"/>
          </a:xfrm>
          <a:prstGeom prst="rect">
            <a:avLst/>
          </a:prstGeom>
          <a:noFill/>
        </p:spPr>
      </p:pic>
      <p:pic>
        <p:nvPicPr>
          <p:cNvPr id="6" name="Picture 3" descr="C:\Users\Alina\Pictures\24.05.2020\IMG-68cb274d57d057435adb2e04ffcde11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2381224" cy="2381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56534" y="357166"/>
            <a:ext cx="2230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семейный досуг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74" y="285728"/>
            <a:ext cx="318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/>
              </a:rPr>
              <a:t>Работа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00108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1400" dirty="0" smtClean="0">
                <a:latin typeface="Cambria"/>
              </a:rPr>
              <a:t>Анкетирование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1400" dirty="0" smtClean="0">
                <a:latin typeface="Cambria"/>
              </a:rPr>
              <a:t>Консультации, в том числе индивидуальные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1400" dirty="0" smtClean="0">
                <a:latin typeface="Cambria"/>
              </a:rPr>
              <a:t>Работа с Родительским Комитетом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1400" dirty="0" smtClean="0">
                <a:latin typeface="Cambria"/>
              </a:rPr>
              <a:t>Совместное создание предметно-развивающей среды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1400" dirty="0" smtClean="0">
                <a:latin typeface="Cambria"/>
              </a:rPr>
              <a:t>Родительские собрания</a:t>
            </a:r>
            <a:endParaRPr lang="ru-RU" sz="1400" dirty="0">
              <a:latin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071810"/>
            <a:ext cx="5715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Задачи: развивать интерес к эффективному сотрудничеству между педагогами, родителями и воспитанниками; формировать эмоциональную отзывчивость; воспитывать уважение к педагогам, заинтересованность к жизни ДОУ и группы.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3581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В течение года были проведены мероприятия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Дары осени»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матери»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«Новогодний утренник»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«Зимние игры и забавы»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папа самый лучший»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«Театральная волна»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Шагаа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чолдуг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шагаам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Марта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«Луче мамы в мире нет».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Впериод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самоизоляции видео занятие на тему «День космонавтики» (апрель).Изготовили плакат на тему самоизоляция, 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хештегом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##Сидим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дома#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«Чистые руки»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(апрель)В период самоизоляции смонтировали музыкальное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видеозанятие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тему «1 Мая» (май) В период самоизоляции смонтировали видеоролик «Спасибо деду за Победу» (май)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Акции Окна Победы» , «Георгиевская ленточка», «Наш семейный досуг»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также воспитанники и их родители приняли участие в дистанционном конкурсе «Память поколений», «Помним, чтим, гордимся…», посвященного 75-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Победы</a:t>
            </a:r>
            <a:endParaRPr lang="ru-RU" i="1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Приняли участие в выставках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“Дары осенив фото выставках “Мой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папа-самый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лучший, «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Алдын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холдуг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ада-ием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ina\Pictures\2020 чылдын тел чуруктары\вайбер чуруктары\IMG-0a3b2575afe532e3cc8c9bdc85d650e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3048000" cy="2286000"/>
          </a:xfrm>
          <a:prstGeom prst="rect">
            <a:avLst/>
          </a:prstGeom>
          <a:noFill/>
        </p:spPr>
      </p:pic>
      <p:pic>
        <p:nvPicPr>
          <p:cNvPr id="4099" name="Picture 3" descr="C:\Users\Alina\Pictures\2020 чылдын тел чуруктары\вайбер чуруктары\IMG-53fc202703e925564f9f2f1117057add-V.jpg"/>
          <p:cNvPicPr>
            <a:picLocks noChangeAspect="1" noChangeArrowheads="1"/>
          </p:cNvPicPr>
          <p:nvPr/>
        </p:nvPicPr>
        <p:blipFill>
          <a:blip r:embed="rId4" cstate="print"/>
          <a:srcRect l="14189" t="10811" b="21621"/>
          <a:stretch>
            <a:fillRect/>
          </a:stretch>
        </p:blipFill>
        <p:spPr bwMode="auto">
          <a:xfrm>
            <a:off x="4357686" y="1357298"/>
            <a:ext cx="3024177" cy="1785950"/>
          </a:xfrm>
          <a:prstGeom prst="rect">
            <a:avLst/>
          </a:prstGeom>
          <a:noFill/>
        </p:spPr>
      </p:pic>
      <p:pic>
        <p:nvPicPr>
          <p:cNvPr id="7170" name="Picture 2" descr="C:\Users\Alina\Pictures\2020 чылдын тел чуруктары\вайбер чуруктары\IMG-fd6ed5d244e8f356ad9bc18018a9c3f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643314"/>
            <a:ext cx="2619351" cy="196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ina\Pictures\2020 чылдын тел чуруктары\вайбер чуруктары\IMG-64c6ae2857735afa7d9d08530657962d-V.jpg"/>
          <p:cNvPicPr>
            <a:picLocks noChangeAspect="1" noChangeArrowheads="1"/>
          </p:cNvPicPr>
          <p:nvPr/>
        </p:nvPicPr>
        <p:blipFill>
          <a:blip r:embed="rId3" cstate="print"/>
          <a:srcRect l="3175" t="19048" b="19047"/>
          <a:stretch>
            <a:fillRect/>
          </a:stretch>
        </p:blipFill>
        <p:spPr bwMode="auto">
          <a:xfrm>
            <a:off x="1357290" y="1500174"/>
            <a:ext cx="2607469" cy="2222779"/>
          </a:xfrm>
          <a:prstGeom prst="rect">
            <a:avLst/>
          </a:prstGeom>
          <a:noFill/>
        </p:spPr>
      </p:pic>
      <p:pic>
        <p:nvPicPr>
          <p:cNvPr id="5123" name="Picture 3" descr="C:\Users\Alina\Pictures\2020 чылдын тел чуруктары\вайбер чуруктары\IMG-93f69244da74d559cba1da23c3b0366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3047989" cy="2285992"/>
          </a:xfrm>
          <a:prstGeom prst="rect">
            <a:avLst/>
          </a:prstGeom>
          <a:noFill/>
        </p:spPr>
      </p:pic>
      <p:pic>
        <p:nvPicPr>
          <p:cNvPr id="3074" name="Picture 2" descr="C:\Users\Alina\Pictures\2020 чылдын тел чуруктары\вайбер чуруктары\IMG-3b23d8dc64f7b5676383520db781bae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86190"/>
            <a:ext cx="2285984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0"/>
            <a:ext cx="74295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38" y="0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solidFill>
                <a:srgbClr val="11111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Alina\Pictures\2020 чылдын тел чуруктары\вайбер чуруктары\IMG-64e19e7b775dd88bb0b7070cddea3fa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1538" y="1357298"/>
            <a:ext cx="2666987" cy="2000240"/>
          </a:xfrm>
          <a:prstGeom prst="rect">
            <a:avLst/>
          </a:prstGeom>
          <a:noFill/>
        </p:spPr>
      </p:pic>
      <p:pic>
        <p:nvPicPr>
          <p:cNvPr id="6147" name="Picture 3" descr="C:\Users\Alina\Pictures\2020 чылдын тел чуруктары\вайбер чуруктары\IMG-92e505483a70429a56dfe0f0397556d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14422"/>
            <a:ext cx="2714612" cy="2035959"/>
          </a:xfrm>
          <a:prstGeom prst="rect">
            <a:avLst/>
          </a:prstGeom>
          <a:noFill/>
        </p:spPr>
      </p:pic>
      <p:pic>
        <p:nvPicPr>
          <p:cNvPr id="4098" name="Picture 2" descr="C:\Users\Alina\Pictures\2020 чылдын тел чуруктары\вайбер чуруктары\IMG-0f1ecb8dc8b17be3554a26a6150aa714-V.jpg"/>
          <p:cNvPicPr>
            <a:picLocks noChangeAspect="1" noChangeArrowheads="1"/>
          </p:cNvPicPr>
          <p:nvPr/>
        </p:nvPicPr>
        <p:blipFill>
          <a:blip r:embed="rId5" cstate="print"/>
          <a:srcRect b="17697"/>
          <a:stretch>
            <a:fillRect/>
          </a:stretch>
        </p:blipFill>
        <p:spPr bwMode="auto">
          <a:xfrm>
            <a:off x="4429124" y="3357562"/>
            <a:ext cx="2018084" cy="2214578"/>
          </a:xfrm>
          <a:prstGeom prst="rect">
            <a:avLst/>
          </a:prstGeom>
          <a:noFill/>
        </p:spPr>
      </p:pic>
      <p:pic>
        <p:nvPicPr>
          <p:cNvPr id="4099" name="Picture 3" descr="C:\Users\Alina\Pictures\2020 чылдын тел чуруктары\вайбер чуруктары\IMG-6abb7cbb140d26b8fba0ed348301c63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500438"/>
            <a:ext cx="2095483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28662" y="0"/>
            <a:ext cx="72152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11111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11111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lina\Pictures\2020 чылдын тел чуруктары\вайбер чуруктары\IMG-90d385a3fb19773642c14b59d799e68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1928808" cy="2571744"/>
          </a:xfrm>
          <a:prstGeom prst="rect">
            <a:avLst/>
          </a:prstGeom>
          <a:noFill/>
        </p:spPr>
      </p:pic>
      <p:pic>
        <p:nvPicPr>
          <p:cNvPr id="7" name="Рисунок 6" descr="C:\Users\Alina\Pictures\2020 чылдын тел чуруктары\вайбер чуруктары\IMG-2faa55b405a03abf5f2e959a562026e9-V.jpg"/>
          <p:cNvPicPr/>
          <p:nvPr/>
        </p:nvPicPr>
        <p:blipFill>
          <a:blip r:embed="rId4"/>
          <a:srcRect l="12026" t="22863" r="7803" b="8974"/>
          <a:stretch>
            <a:fillRect/>
          </a:stretch>
        </p:blipFill>
        <p:spPr bwMode="auto">
          <a:xfrm>
            <a:off x="4071934" y="1500174"/>
            <a:ext cx="33337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632848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ambria"/>
              </a:rPr>
              <a:t>                       </a:t>
            </a:r>
            <a:r>
              <a:rPr lang="ru-RU" b="1" dirty="0" smtClean="0">
                <a:solidFill>
                  <a:srgbClr val="002060"/>
                </a:solidFill>
                <a:latin typeface="Cambria"/>
              </a:rPr>
              <a:t>Цели занятий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Развитие связной речи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Участие в элементарной исследовательской деятельности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Формирование дружеских отношений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Формирование основ безопасного поведения в быту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Развитие продуктивной деятельности и детского творчества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Развитие двигательной деятельности</a:t>
            </a:r>
            <a:endParaRPr lang="ru-RU" sz="2400" dirty="0" smtClean="0">
              <a:latin typeface="Cambr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8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lina\Pictures\группага\Screenshot_20200525_174027_com.viber.voip.jpg"/>
          <p:cNvPicPr>
            <a:picLocks noChangeAspect="1" noChangeArrowheads="1"/>
          </p:cNvPicPr>
          <p:nvPr/>
        </p:nvPicPr>
        <p:blipFill>
          <a:blip r:embed="rId3" cstate="print"/>
          <a:srcRect l="12499" t="37890" r="7639" b="35547"/>
          <a:stretch>
            <a:fillRect/>
          </a:stretch>
        </p:blipFill>
        <p:spPr bwMode="auto">
          <a:xfrm>
            <a:off x="1285852" y="1500174"/>
            <a:ext cx="3077087" cy="1819495"/>
          </a:xfrm>
          <a:prstGeom prst="rect">
            <a:avLst/>
          </a:prstGeom>
          <a:noFill/>
        </p:spPr>
      </p:pic>
      <p:pic>
        <p:nvPicPr>
          <p:cNvPr id="9219" name="Picture 3" descr="C:\Users\Alina\Pictures\группага\Screenshot_20200525_174034_com.viber.voip.jpg"/>
          <p:cNvPicPr>
            <a:picLocks noChangeAspect="1" noChangeArrowheads="1"/>
          </p:cNvPicPr>
          <p:nvPr/>
        </p:nvPicPr>
        <p:blipFill>
          <a:blip r:embed="rId4" cstate="print"/>
          <a:srcRect l="4861" t="30078" b="35547"/>
          <a:stretch>
            <a:fillRect/>
          </a:stretch>
        </p:blipFill>
        <p:spPr bwMode="auto">
          <a:xfrm>
            <a:off x="4714876" y="3286124"/>
            <a:ext cx="3002811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ina\Pictures\24.05.2020\IMG_20200306_111445_BURST001_COVER.jpg"/>
          <p:cNvPicPr>
            <a:picLocks noChangeAspect="1" noChangeArrowheads="1"/>
          </p:cNvPicPr>
          <p:nvPr/>
        </p:nvPicPr>
        <p:blipFill>
          <a:blip r:embed="rId3" cstate="print"/>
          <a:srcRect l="18147" r="30436"/>
          <a:stretch>
            <a:fillRect/>
          </a:stretch>
        </p:blipFill>
        <p:spPr bwMode="auto">
          <a:xfrm rot="5400000">
            <a:off x="2118145" y="596442"/>
            <a:ext cx="2071702" cy="3021909"/>
          </a:xfrm>
          <a:prstGeom prst="rect">
            <a:avLst/>
          </a:prstGeom>
          <a:noFill/>
        </p:spPr>
      </p:pic>
      <p:pic>
        <p:nvPicPr>
          <p:cNvPr id="7" name="Picture 3" descr="C:\Users\Alina\Pictures\24.05.2020\IMG_20200306_11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00240"/>
            <a:ext cx="3000396" cy="225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223" y="0"/>
            <a:ext cx="7286677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7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endParaRPr lang="ru-RU" sz="1400" u="sng" dirty="0" smtClean="0">
              <a:solidFill>
                <a:srgbClr val="11111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257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257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Выводы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Результаты деятельности за 2019-2020 учебный год были тщательно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проанализированы, сделаны выводы о том, что в целом работа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проводилась целенаправленно и эффективно. Положительное влияние на этот позитивный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процесс оказывают тесное сотрудничество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работе воспитателей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специалистов, руководителей, родителей, использование приемов развивающего обучения, индивидуального подхода к детям.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 учетом успехов и проблем, возникших в минувшем учебном году, намечены следующие задачи на 2020- 2021 учебный год: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Продолжать целенаправленную работу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 детьми по всем образовательным областям; совершенствовать предметно-развивающую среду в группе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соответствии с требованиями ФГОС.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Взять новую тему по самообразованию согласно возрастной группе.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Укрепление здоровья, развития двигательной и гигиенической культуры детей.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Изучать новинки методической литературы.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Повышать уровень педагогического мастерства путем участия в семинарах, мастер- классах.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4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активное участие в мероприятиях ДОУ,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кожууна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Республ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8" y="-843"/>
            <a:ext cx="9157668" cy="6868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57356" y="50004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/>
              </a:rPr>
              <a:t>Образовательные области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071547"/>
            <a:ext cx="5429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Речевое развитие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Познавательное развитие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Социально-коммуникативное развитие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Художественно-эстетическое развитие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Cambria"/>
              </a:rPr>
              <a:t>Физическое развитие</a:t>
            </a:r>
            <a:endParaRPr lang="ru-RU" sz="2000" dirty="0">
              <a:latin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23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357290" y="1142984"/>
          <a:ext cx="5900677" cy="364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1500166" y="1285860"/>
          <a:ext cx="6000791" cy="320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572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/>
              </a:rPr>
              <a:t>Речевое развитие – открытое занятие «Путешествие по сказке Курочка ряба»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ina\Pictures\2020 чылдын тел чуруктары\шокар дагаа\IMG-23660bec3d90334a2db6df3552e4e86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2701073" cy="3139257"/>
          </a:xfrm>
          <a:prstGeom prst="rect">
            <a:avLst/>
          </a:prstGeom>
          <a:noFill/>
        </p:spPr>
      </p:pic>
      <p:pic>
        <p:nvPicPr>
          <p:cNvPr id="1027" name="Picture 3" descr="C:\Users\Alina\Pictures\2020 чылдын тел чуруктары\шокар дагаа\IMG-6b9d801b9af59af3de6a7d98318d272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2428870" cy="3238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876" y="285728"/>
            <a:ext cx="4608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/>
              </a:rPr>
              <a:t>Социально-коммуникативное 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785794"/>
            <a:ext cx="44291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Научились дружить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Держать правильно ложку и карандаш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Мыть самостоятельно руки с мылом</a:t>
            </a:r>
            <a:endParaRPr lang="ru-RU" dirty="0">
              <a:latin typeface="Cambria"/>
            </a:endParaRPr>
          </a:p>
        </p:txBody>
      </p:sp>
      <p:pic>
        <p:nvPicPr>
          <p:cNvPr id="2050" name="Picture 2" descr="C:\Users\Alina\Pictures\24.05.2020\Screenshot_20200524_120538_com.huawei.himovie.overseas.jpg"/>
          <p:cNvPicPr>
            <a:picLocks noChangeAspect="1" noChangeArrowheads="1"/>
          </p:cNvPicPr>
          <p:nvPr/>
        </p:nvPicPr>
        <p:blipFill>
          <a:blip r:embed="rId3" cstate="print"/>
          <a:srcRect l="5556" t="17578"/>
          <a:stretch>
            <a:fillRect/>
          </a:stretch>
        </p:blipFill>
        <p:spPr bwMode="auto">
          <a:xfrm>
            <a:off x="4071934" y="2571745"/>
            <a:ext cx="1760849" cy="2286016"/>
          </a:xfrm>
          <a:prstGeom prst="rect">
            <a:avLst/>
          </a:prstGeom>
          <a:noFill/>
        </p:spPr>
      </p:pic>
      <p:pic>
        <p:nvPicPr>
          <p:cNvPr id="2051" name="Picture 3" descr="C:\Users\Alina\Pictures\24.05.2020\IMG-78d060c542adb65aad883dc16934af0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1964505" cy="2619340"/>
          </a:xfrm>
          <a:prstGeom prst="rect">
            <a:avLst/>
          </a:prstGeom>
          <a:noFill/>
        </p:spPr>
      </p:pic>
      <p:pic>
        <p:nvPicPr>
          <p:cNvPr id="2052" name="Picture 4" descr="C:\Users\Alina\Pictures\2020 чылдын тел чуруктары\вайбер чуруктары\IMG-4a9c846e7419aa8feb645bdf13e43964-V.jpg"/>
          <p:cNvPicPr>
            <a:picLocks noChangeAspect="1" noChangeArrowheads="1"/>
          </p:cNvPicPr>
          <p:nvPr/>
        </p:nvPicPr>
        <p:blipFill>
          <a:blip r:embed="rId5"/>
          <a:srcRect l="47500" t="38888" r="32500" b="31667"/>
          <a:stretch>
            <a:fillRect/>
          </a:stretch>
        </p:blipFill>
        <p:spPr bwMode="auto">
          <a:xfrm>
            <a:off x="1643042" y="2500306"/>
            <a:ext cx="2199751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078924/8ef22fc7-4b3a-4498-afd2-120f6e19731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/>
              </a:rPr>
              <a:t>Познавательное</a:t>
            </a:r>
            <a:r>
              <a:rPr lang="ru-RU" sz="2400" b="1" dirty="0" smtClean="0">
                <a:latin typeface="Cambria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mbria"/>
              </a:rPr>
              <a:t>развитие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928670"/>
            <a:ext cx="585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Выделение количественных  характеристик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Выделение характеристик  объекта</a:t>
            </a:r>
          </a:p>
          <a:p>
            <a:pPr marL="274320" indent="-228600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ru-RU" dirty="0" smtClean="0">
                <a:latin typeface="Cambria"/>
              </a:rPr>
              <a:t>Пространственное размещение проектов</a:t>
            </a:r>
          </a:p>
        </p:txBody>
      </p:sp>
      <p:pic>
        <p:nvPicPr>
          <p:cNvPr id="3074" name="Picture 2" descr="C:\Users\Alina\Pictures\DSCN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2328294" cy="1746221"/>
          </a:xfrm>
          <a:prstGeom prst="rect">
            <a:avLst/>
          </a:prstGeom>
          <a:noFill/>
        </p:spPr>
      </p:pic>
      <p:pic>
        <p:nvPicPr>
          <p:cNvPr id="3075" name="Picture 3" descr="C:\Users\Alina\Pictures\DSCN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1834442" cy="2460625"/>
          </a:xfrm>
          <a:prstGeom prst="rect">
            <a:avLst/>
          </a:prstGeom>
          <a:noFill/>
        </p:spPr>
      </p:pic>
      <p:pic>
        <p:nvPicPr>
          <p:cNvPr id="3076" name="Picture 4" descr="C:\Users\Alina\Pictures\DSCN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92356" y="2551256"/>
            <a:ext cx="2322250" cy="222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140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681</Words>
  <Application>Microsoft Office PowerPoint</Application>
  <PresentationFormat>Экран (4:3)</PresentationFormat>
  <Paragraphs>79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Аналитический отчет</vt:lpstr>
      <vt:lpstr>Списочный состав – 15 человека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</dc:title>
  <dc:creator>Пользователь</dc:creator>
  <cp:lastModifiedBy>Alina</cp:lastModifiedBy>
  <cp:revision>47</cp:revision>
  <dcterms:created xsi:type="dcterms:W3CDTF">2020-03-26T08:11:10Z</dcterms:created>
  <dcterms:modified xsi:type="dcterms:W3CDTF">2020-05-25T13:18:35Z</dcterms:modified>
</cp:coreProperties>
</file>